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120f35cbb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2120f35cbb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120f35cbb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120f35cbb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120f35cbb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2120f35cbb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120f35cbb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120f35cbb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120f35cbb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120f35cbb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520f1d3ba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520f1d3ba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a6be73df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a6be73df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120f35cbb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120f35cbb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120f35cbb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120f35cbb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120f35cbb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120f35cbb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120f35cbb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120f35cbb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120f35cbb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120f35cbb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120f35cbb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2120f35cbb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www.youtube.com/watch?v=AWtfJ2D10NM" TargetMode="External"/><Relationship Id="rId4" Type="http://schemas.openxmlformats.org/officeDocument/2006/relationships/image" Target="../media/image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Relationship Id="rId4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Relationship Id="rId4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Estimating Earth’s Density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 get to throw water balloons off the roof at you. It’s very cathartic for me.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Volume of Earth</a:t>
            </a:r>
            <a:endParaRPr/>
          </a:p>
        </p:txBody>
      </p:sp>
      <p:pic>
        <p:nvPicPr>
          <p:cNvPr descr="l62UeuA7S1Sf46C8icAQ" id="124" name="Google Shape;12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0525" y="2172875"/>
            <a:ext cx="2095500" cy="2095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2"/>
          <p:cNvSpPr txBox="1"/>
          <p:nvPr>
            <p:ph idx="1" type="body"/>
          </p:nvPr>
        </p:nvSpPr>
        <p:spPr>
          <a:xfrm>
            <a:off x="311700" y="1152475"/>
            <a:ext cx="5832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Volume of Earth: V = 4/3 * π * radius</a:t>
            </a:r>
            <a:r>
              <a:rPr baseline="30000" lang="en"/>
              <a:t>3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How about the Circumference?    C = 2 * π * radius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00"/>
                </a:solidFill>
              </a:rPr>
              <a:t>So if we know </a:t>
            </a:r>
            <a:r>
              <a:rPr lang="en">
                <a:solidFill>
                  <a:srgbClr val="00FF00"/>
                </a:solidFill>
              </a:rPr>
              <a:t>circumference</a:t>
            </a:r>
            <a:r>
              <a:rPr lang="en">
                <a:solidFill>
                  <a:srgbClr val="FFFF00"/>
                </a:solidFill>
              </a:rPr>
              <a:t>, we know the </a:t>
            </a:r>
            <a:r>
              <a:rPr lang="en">
                <a:solidFill>
                  <a:srgbClr val="00FFFF"/>
                </a:solidFill>
              </a:rPr>
              <a:t>radius</a:t>
            </a:r>
            <a:r>
              <a:rPr lang="en">
                <a:solidFill>
                  <a:srgbClr val="FFFF00"/>
                </a:solidFill>
              </a:rPr>
              <a:t>.</a:t>
            </a:r>
            <a:endParaRPr>
              <a:solidFill>
                <a:srgbClr val="FFFF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00"/>
                </a:solidFill>
              </a:rPr>
              <a:t>If we know the </a:t>
            </a:r>
            <a:r>
              <a:rPr lang="en">
                <a:solidFill>
                  <a:srgbClr val="00FFFF"/>
                </a:solidFill>
              </a:rPr>
              <a:t>radius</a:t>
            </a:r>
            <a:r>
              <a:rPr lang="en">
                <a:solidFill>
                  <a:srgbClr val="FFFF00"/>
                </a:solidFill>
              </a:rPr>
              <a:t>, we know the </a:t>
            </a:r>
            <a:r>
              <a:rPr lang="en">
                <a:solidFill>
                  <a:srgbClr val="9900FF"/>
                </a:solidFill>
              </a:rPr>
              <a:t>volume</a:t>
            </a:r>
            <a:r>
              <a:rPr lang="en">
                <a:solidFill>
                  <a:srgbClr val="FFFF00"/>
                </a:solidFill>
              </a:rPr>
              <a:t>….</a:t>
            </a:r>
            <a:endParaRPr>
              <a:solidFill>
                <a:srgbClr val="FFFF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FFFF00"/>
                </a:solidFill>
              </a:rPr>
              <a:t>How do we get the </a:t>
            </a:r>
            <a:r>
              <a:rPr lang="en">
                <a:solidFill>
                  <a:srgbClr val="00FF00"/>
                </a:solidFill>
              </a:rPr>
              <a:t>circumference</a:t>
            </a:r>
            <a:r>
              <a:rPr lang="en">
                <a:solidFill>
                  <a:srgbClr val="FFFF00"/>
                </a:solidFill>
              </a:rPr>
              <a:t>?</a:t>
            </a:r>
            <a:endParaRPr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http://www.intmensorg.com/" id="132" name="Google Shape;132;p23" title="Eratosthenes calculation for the size of the earth around 240 BC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23025" y="210025"/>
            <a:ext cx="6283000" cy="471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465-004-9D8B1DF6.jpg" id="139" name="Google Shape;13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95500" y="666750"/>
            <a:ext cx="4953000" cy="381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we’ll do:</a:t>
            </a:r>
            <a:endParaRPr/>
          </a:p>
        </p:txBody>
      </p:sp>
      <p:sp>
        <p:nvSpPr>
          <p:cNvPr id="145" name="Google Shape;145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Obviously, we aren’t in Egypt, but the calculations are the same. We will use The length of a shadow in Boulder, CO, 857 km north of us.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Circumference = Distance * 360 / difference in shadow angle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Circumference = 857 km * 360 / difference in shadow angle</a:t>
            </a:r>
            <a:endParaRPr/>
          </a:p>
        </p:txBody>
      </p:sp>
      <p:pic>
        <p:nvPicPr>
          <p:cNvPr descr="l62UeuA7S1Sf46C8icAQ" id="146" name="Google Shape;14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24250" y="2906150"/>
            <a:ext cx="2095500" cy="209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Mass of The Earth</a:t>
            </a:r>
            <a:endParaRPr/>
          </a:p>
        </p:txBody>
      </p:sp>
      <p:sp>
        <p:nvSpPr>
          <p:cNvPr id="152" name="Google Shape;152;p26"/>
          <p:cNvSpPr txBox="1"/>
          <p:nvPr>
            <p:ph idx="1" type="body"/>
          </p:nvPr>
        </p:nvSpPr>
        <p:spPr>
          <a:xfrm>
            <a:off x="311700" y="1152475"/>
            <a:ext cx="4202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Earth has Mass, which creates a gravitational force.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More mass -&gt; More gravity -&gt; objects fall faster because they’re pulled more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If we drop something, and measure how long it takes to fall, we can determine the acceleration of the object due to gravity.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Thanks to Newton, we can use that to get the mass of the Earth</a:t>
            </a:r>
            <a:endParaRPr/>
          </a:p>
        </p:txBody>
      </p:sp>
      <p:pic>
        <p:nvPicPr>
          <p:cNvPr descr="zpage028.gif" id="153" name="Google Shape;15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00775" y="750688"/>
            <a:ext cx="2812375" cy="4219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2382900" y="1152475"/>
            <a:ext cx="2103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Group 3:</a:t>
            </a:r>
            <a:br>
              <a:rPr b="1" lang="en"/>
            </a:br>
            <a:r>
              <a:rPr b="1" lang="en" sz="1300"/>
              <a:t>1.) Melanie D’Andrea</a:t>
            </a:r>
            <a:br>
              <a:rPr b="1" lang="en" sz="1300"/>
            </a:br>
            <a:r>
              <a:rPr b="1" lang="en" sz="1300"/>
              <a:t>2.) Amber Sedillo</a:t>
            </a:r>
            <a:br>
              <a:rPr b="1" lang="en" sz="1300"/>
            </a:br>
            <a:r>
              <a:rPr b="1" lang="en" sz="1300"/>
              <a:t>3.) Abraham Hernandez</a:t>
            </a:r>
            <a:br>
              <a:rPr b="1" lang="en" sz="1300"/>
            </a:br>
            <a:r>
              <a:rPr b="1" lang="en" sz="1300"/>
              <a:t>4.) Isaac Arellano</a:t>
            </a:r>
            <a:br>
              <a:rPr b="1" lang="en" sz="1300"/>
            </a:b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/>
              <a:t>Group 4:</a:t>
            </a:r>
            <a:br>
              <a:rPr b="1" lang="en"/>
            </a:br>
            <a:r>
              <a:rPr b="1" lang="en" sz="1300"/>
              <a:t>1.) Raina Bailey</a:t>
            </a:r>
            <a:br>
              <a:rPr b="1" lang="en" sz="1300"/>
            </a:br>
            <a:r>
              <a:rPr b="1" lang="en" sz="1300"/>
              <a:t>2.) Christina Collaros</a:t>
            </a:r>
            <a:br>
              <a:rPr b="1" lang="en" sz="1300"/>
            </a:br>
            <a:r>
              <a:rPr b="1" lang="en" sz="1300"/>
              <a:t>3.) Esteban Chariva</a:t>
            </a:r>
            <a:br>
              <a:rPr b="1" lang="en" sz="1300"/>
            </a:br>
            <a:r>
              <a:rPr b="1" lang="en" sz="1300"/>
              <a:t>4.) Diego Lopez</a:t>
            </a:r>
            <a:endParaRPr b="1" sz="1300"/>
          </a:p>
        </p:txBody>
      </p:sp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Lab Groups!!!!!</a:t>
            </a:r>
            <a:endParaRPr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2071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Group 1:</a:t>
            </a:r>
            <a:br>
              <a:rPr b="1" lang="en"/>
            </a:br>
            <a:r>
              <a:rPr b="1" lang="en" sz="1300"/>
              <a:t>1.) Gabe Ronquillo</a:t>
            </a:r>
            <a:br>
              <a:rPr b="1" lang="en" sz="1300"/>
            </a:br>
            <a:r>
              <a:rPr b="1" lang="en" sz="1300"/>
              <a:t>2.) Abhi Sarin</a:t>
            </a:r>
            <a:br>
              <a:rPr b="1" lang="en" sz="1300"/>
            </a:br>
            <a:r>
              <a:rPr b="1" lang="en" sz="1300"/>
              <a:t>3.) Evan Dugas</a:t>
            </a:r>
            <a:br>
              <a:rPr b="1" lang="en" sz="1300"/>
            </a:br>
            <a:r>
              <a:rPr b="1" lang="en" sz="1300"/>
              <a:t>4.) Louis Hermida</a:t>
            </a:r>
            <a:br>
              <a:rPr b="1" lang="en" sz="1300"/>
            </a:b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/>
              <a:t>Group 2:</a:t>
            </a:r>
            <a:br>
              <a:rPr b="1" lang="en" sz="1300"/>
            </a:br>
            <a:r>
              <a:rPr b="1" lang="en" sz="1300"/>
              <a:t>1.) Lee Perkett</a:t>
            </a:r>
            <a:br>
              <a:rPr b="1" lang="en" sz="1300"/>
            </a:br>
            <a:r>
              <a:rPr b="1" lang="en" sz="1300"/>
              <a:t>2.) Cesar Rodriguez</a:t>
            </a:r>
            <a:br>
              <a:rPr b="1" lang="en" sz="1300"/>
            </a:br>
            <a:r>
              <a:rPr b="1" lang="en" sz="1300"/>
              <a:t>3.) Cassidy Hancock</a:t>
            </a:r>
            <a:br>
              <a:rPr b="1" lang="en" sz="1300"/>
            </a:br>
            <a:r>
              <a:rPr b="1" lang="en" sz="1300"/>
              <a:t>4.) Niki Roser</a:t>
            </a:r>
            <a:endParaRPr b="1" sz="1300"/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4486200" y="1152475"/>
            <a:ext cx="2103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Group 5:</a:t>
            </a:r>
            <a:br>
              <a:rPr b="1" lang="en"/>
            </a:br>
            <a:r>
              <a:rPr b="1" lang="en" sz="1300"/>
              <a:t>1.) Marissa Gallegos</a:t>
            </a:r>
            <a:br>
              <a:rPr b="1" lang="en" sz="1300"/>
            </a:br>
            <a:r>
              <a:rPr b="1" lang="en" sz="1300"/>
              <a:t>2.) Allison Mitchell</a:t>
            </a:r>
            <a:br>
              <a:rPr b="1" lang="en" sz="1300"/>
            </a:br>
            <a:r>
              <a:rPr b="1" lang="en" sz="1300"/>
              <a:t>3.) Luis Rodriguez</a:t>
            </a:r>
            <a:br>
              <a:rPr b="1" lang="en" sz="1300"/>
            </a:br>
            <a:r>
              <a:rPr b="1" lang="en" sz="1300"/>
              <a:t>4.) Jennifer Billings</a:t>
            </a:r>
            <a:br>
              <a:rPr b="1" lang="en" sz="1300"/>
            </a:b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/>
              <a:t>Group 6:</a:t>
            </a:r>
            <a:br>
              <a:rPr b="1" lang="en"/>
            </a:br>
            <a:r>
              <a:rPr b="1" lang="en" sz="1300"/>
              <a:t>1.) Davina Aldez</a:t>
            </a:r>
            <a:br>
              <a:rPr b="1" lang="en" sz="1300"/>
            </a:br>
            <a:r>
              <a:rPr b="1" lang="en" sz="1300"/>
              <a:t>2.) Evan Marquez</a:t>
            </a:r>
            <a:br>
              <a:rPr b="1" lang="en" sz="1300"/>
            </a:br>
            <a:r>
              <a:rPr b="1" lang="en" sz="1300"/>
              <a:t>3.) Makeely Garcia</a:t>
            </a:r>
            <a:br>
              <a:rPr b="1" lang="en" sz="1300"/>
            </a:br>
            <a:r>
              <a:rPr b="1" lang="en" sz="1300"/>
              <a:t>4.) Kaci Hoel</a:t>
            </a: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1300"/>
          </a:p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6589500" y="1152475"/>
            <a:ext cx="2103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/>
              <a:t>Group 7:</a:t>
            </a:r>
            <a:br>
              <a:rPr b="1" lang="en"/>
            </a:br>
            <a:r>
              <a:rPr b="1" lang="en" sz="1300"/>
              <a:t>1.) Lauren Jesson</a:t>
            </a:r>
            <a:br>
              <a:rPr b="1" lang="en" sz="1300"/>
            </a:br>
            <a:r>
              <a:rPr b="1" lang="en" sz="1300"/>
              <a:t>2.) Jaza Herrera</a:t>
            </a:r>
            <a:br>
              <a:rPr b="1" lang="en" sz="1300"/>
            </a:br>
            <a:r>
              <a:rPr b="1" lang="en" sz="1300"/>
              <a:t>3.) Breanna Johnson</a:t>
            </a:r>
            <a:br>
              <a:rPr b="1" lang="en" sz="1300"/>
            </a:br>
            <a:r>
              <a:rPr b="1" lang="en" sz="1300"/>
              <a:t>4.) Samantha Tuton</a:t>
            </a:r>
            <a:endParaRPr b="1" sz="13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Schedule</a:t>
            </a:r>
            <a:endParaRPr/>
          </a:p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6"/>
                </a:solidFill>
              </a:rPr>
              <a:t>11/3/2019:	Estimating Earth’s Density</a:t>
            </a:r>
            <a:endParaRPr sz="2400"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18/3/2019:	Review Class, No Lab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20/3/2019:	EXAM CLASS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400"/>
              <a:t>25/3/2019:	Spring Break, Woo.</a:t>
            </a:r>
            <a:endParaRPr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Question: What’s Heavier? A ton of bricks? A ton of feathers?</a:t>
            </a:r>
            <a:endParaRPr sz="2400"/>
          </a:p>
        </p:txBody>
      </p:sp>
      <p:pic>
        <p:nvPicPr>
          <p:cNvPr descr="Figure_12_02_01a.jpg" id="77" name="Google Shape;7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988" y="1092875"/>
            <a:ext cx="8784025" cy="281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Density = Mass/Volume</a:t>
            </a:r>
            <a:endParaRPr/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11700" y="1152475"/>
            <a:ext cx="8520600" cy="104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Mass: How much “stuff” an object contains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Stuff like protons and neutrons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Volume: How much space an object takes up</a:t>
            </a:r>
            <a:endParaRPr/>
          </a:p>
        </p:txBody>
      </p:sp>
      <p:pic>
        <p:nvPicPr>
          <p:cNvPr descr="693092000005.jpg" id="84" name="Google Shape;8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8050" y="2199775"/>
            <a:ext cx="2256100" cy="22561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eather-02.jpg" id="85" name="Google Shape;8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54791" y="2173400"/>
            <a:ext cx="3377385" cy="22561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7"/>
          <p:cNvSpPr txBox="1"/>
          <p:nvPr>
            <p:ph idx="1" type="body"/>
          </p:nvPr>
        </p:nvSpPr>
        <p:spPr>
          <a:xfrm>
            <a:off x="1008200" y="4563200"/>
            <a:ext cx="2256000" cy="46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High Mass</a:t>
            </a:r>
            <a:endParaRPr/>
          </a:p>
        </p:txBody>
      </p:sp>
      <p:sp>
        <p:nvSpPr>
          <p:cNvPr id="87" name="Google Shape;87;p17"/>
          <p:cNvSpPr txBox="1"/>
          <p:nvPr>
            <p:ph idx="1" type="body"/>
          </p:nvPr>
        </p:nvSpPr>
        <p:spPr>
          <a:xfrm>
            <a:off x="5415488" y="4594275"/>
            <a:ext cx="2256000" cy="46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Low </a:t>
            </a:r>
            <a:r>
              <a:rPr lang="en"/>
              <a:t>Mass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idx="1" type="body"/>
          </p:nvPr>
        </p:nvSpPr>
        <p:spPr>
          <a:xfrm>
            <a:off x="311700" y="4108475"/>
            <a:ext cx="8520600" cy="66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A ton of bricks has the same mass as a ton of feathers - so which takes up more space?</a:t>
            </a:r>
            <a:endParaRPr/>
          </a:p>
        </p:txBody>
      </p:sp>
      <p:sp>
        <p:nvSpPr>
          <p:cNvPr id="93" name="Google Shape;9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Question: What’s Heavier? A ton of bricks? A ton of feathers?</a:t>
            </a:r>
            <a:endParaRPr sz="2400"/>
          </a:p>
        </p:txBody>
      </p:sp>
      <p:pic>
        <p:nvPicPr>
          <p:cNvPr descr="Figure_12_02_01a.jpg"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988" y="1092875"/>
            <a:ext cx="8784025" cy="281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Density = Mass/Volume</a:t>
            </a:r>
            <a:endParaRPr/>
          </a:p>
        </p:txBody>
      </p:sp>
      <p:sp>
        <p:nvSpPr>
          <p:cNvPr id="100" name="Google Shape;100;p19"/>
          <p:cNvSpPr txBox="1"/>
          <p:nvPr>
            <p:ph idx="1" type="body"/>
          </p:nvPr>
        </p:nvSpPr>
        <p:spPr>
          <a:xfrm>
            <a:off x="311700" y="1152475"/>
            <a:ext cx="8520600" cy="104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 ton of bricks has a smaller volume than a ton of feathers. So the </a:t>
            </a:r>
            <a:r>
              <a:rPr i="1" lang="en"/>
              <a:t>density </a:t>
            </a:r>
            <a:r>
              <a:rPr lang="en"/>
              <a:t>of brick is larger than the density of a feather.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Density is a measure of how much </a:t>
            </a:r>
            <a:r>
              <a:rPr i="1" lang="en"/>
              <a:t>stuff</a:t>
            </a:r>
            <a:r>
              <a:rPr lang="en"/>
              <a:t> is in a given space</a:t>
            </a:r>
            <a:endParaRPr/>
          </a:p>
        </p:txBody>
      </p:sp>
      <p:pic>
        <p:nvPicPr>
          <p:cNvPr descr="693092000005.jpg" id="101" name="Google Shape;10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8050" y="2199775"/>
            <a:ext cx="2256100" cy="22561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eather-02.jpg" id="102" name="Google Shape;10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54791" y="2173400"/>
            <a:ext cx="3377385" cy="225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9"/>
          <p:cNvSpPr txBox="1"/>
          <p:nvPr>
            <p:ph idx="1" type="body"/>
          </p:nvPr>
        </p:nvSpPr>
        <p:spPr>
          <a:xfrm>
            <a:off x="1008200" y="4563200"/>
            <a:ext cx="2256000" cy="46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High Mass</a:t>
            </a:r>
            <a:endParaRPr/>
          </a:p>
        </p:txBody>
      </p:sp>
      <p:sp>
        <p:nvSpPr>
          <p:cNvPr id="104" name="Google Shape;104;p19"/>
          <p:cNvSpPr txBox="1"/>
          <p:nvPr>
            <p:ph idx="1" type="body"/>
          </p:nvPr>
        </p:nvSpPr>
        <p:spPr>
          <a:xfrm>
            <a:off x="5415488" y="4594275"/>
            <a:ext cx="2256000" cy="46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Low Mass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the units of density?</a:t>
            </a:r>
            <a:endParaRPr/>
          </a:p>
        </p:txBody>
      </p:sp>
      <p:sp>
        <p:nvSpPr>
          <p:cNvPr id="110" name="Google Shape;110;p20"/>
          <p:cNvSpPr txBox="1"/>
          <p:nvPr>
            <p:ph idx="1" type="body"/>
          </p:nvPr>
        </p:nvSpPr>
        <p:spPr>
          <a:xfrm>
            <a:off x="311700" y="1152475"/>
            <a:ext cx="8520600" cy="141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00FF00"/>
                </a:solidFill>
              </a:rPr>
              <a:t>Mass</a:t>
            </a:r>
            <a:r>
              <a:rPr lang="en"/>
              <a:t> has units of </a:t>
            </a:r>
            <a:r>
              <a:rPr lang="en">
                <a:solidFill>
                  <a:srgbClr val="00FF00"/>
                </a:solidFill>
              </a:rPr>
              <a:t>grams</a:t>
            </a:r>
            <a:r>
              <a:rPr lang="en"/>
              <a:t> (or kilograms)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FFFF00"/>
                </a:solidFill>
              </a:rPr>
              <a:t>Volume</a:t>
            </a:r>
            <a:r>
              <a:rPr lang="en"/>
              <a:t> has units of </a:t>
            </a:r>
            <a:r>
              <a:rPr lang="en">
                <a:solidFill>
                  <a:srgbClr val="FFFF00"/>
                </a:solidFill>
              </a:rPr>
              <a:t>cubic centimeters</a:t>
            </a:r>
            <a:r>
              <a:rPr lang="en"/>
              <a:t> (cm</a:t>
            </a:r>
            <a:r>
              <a:rPr baseline="30000" lang="en"/>
              <a:t>3</a:t>
            </a:r>
            <a:r>
              <a:rPr lang="en"/>
              <a:t>) (or m</a:t>
            </a:r>
            <a:r>
              <a:rPr baseline="30000" lang="en"/>
              <a:t>3</a:t>
            </a:r>
            <a:r>
              <a:rPr lang="en"/>
              <a:t>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00FFFF"/>
                </a:solidFill>
              </a:rPr>
              <a:t>Density</a:t>
            </a:r>
            <a:r>
              <a:rPr lang="en"/>
              <a:t> = </a:t>
            </a:r>
            <a:r>
              <a:rPr lang="en">
                <a:solidFill>
                  <a:srgbClr val="00FF00"/>
                </a:solidFill>
              </a:rPr>
              <a:t>Mass</a:t>
            </a:r>
            <a:r>
              <a:rPr lang="en"/>
              <a:t> / </a:t>
            </a:r>
            <a:r>
              <a:rPr lang="en">
                <a:solidFill>
                  <a:srgbClr val="FFFF00"/>
                </a:solidFill>
              </a:rPr>
              <a:t>Volume</a:t>
            </a:r>
            <a:endParaRPr>
              <a:solidFill>
                <a:srgbClr val="FFFF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00FFFF"/>
                </a:solidFill>
              </a:rPr>
              <a:t>Density</a:t>
            </a:r>
            <a:r>
              <a:rPr lang="en"/>
              <a:t> has units of </a:t>
            </a:r>
            <a:r>
              <a:rPr lang="en">
                <a:solidFill>
                  <a:srgbClr val="00FFFF"/>
                </a:solidFill>
              </a:rPr>
              <a:t>grams / cm</a:t>
            </a:r>
            <a:r>
              <a:rPr baseline="30000" lang="en">
                <a:solidFill>
                  <a:srgbClr val="00FFFF"/>
                </a:solidFill>
              </a:rPr>
              <a:t>3</a:t>
            </a:r>
            <a:endParaRPr>
              <a:solidFill>
                <a:srgbClr val="00FFFF"/>
              </a:solidFill>
            </a:endParaRPr>
          </a:p>
        </p:txBody>
      </p:sp>
      <p:pic>
        <p:nvPicPr>
          <p:cNvPr descr="Bolton-Strid1.jpg"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3625" y="2571775"/>
            <a:ext cx="3022566" cy="2266925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0"/>
          <p:cNvSpPr txBox="1"/>
          <p:nvPr>
            <p:ph idx="1" type="body"/>
          </p:nvPr>
        </p:nvSpPr>
        <p:spPr>
          <a:xfrm>
            <a:off x="4002650" y="3124888"/>
            <a:ext cx="4658100" cy="116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Water has a density of 1 g/cm</a:t>
            </a:r>
            <a:r>
              <a:rPr baseline="30000" lang="en"/>
              <a:t>3</a:t>
            </a:r>
            <a:r>
              <a:rPr lang="en"/>
              <a:t>. That means that one gram of water takes up one cubic centimeter of space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Density of Earth</a:t>
            </a:r>
            <a:endParaRPr/>
          </a:p>
        </p:txBody>
      </p:sp>
      <p:sp>
        <p:nvSpPr>
          <p:cNvPr id="118" name="Google Shape;118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Density of Earth = Mass of Earth / Volume of Earth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Volume of Earth: V = 4/3 * π * radius</a:t>
            </a:r>
            <a:r>
              <a:rPr baseline="30000" lang="en"/>
              <a:t>3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So we need radius….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